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1194" r:id="rId2"/>
    <p:sldId id="1195" r:id="rId3"/>
    <p:sldId id="1160" r:id="rId4"/>
    <p:sldId id="11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963" autoAdjust="0"/>
    <p:restoredTop sz="94660"/>
  </p:normalViewPr>
  <p:slideViewPr>
    <p:cSldViewPr snapToGrid="0">
      <p:cViewPr varScale="1">
        <p:scale>
          <a:sx n="63" d="100"/>
          <a:sy n="63" d="100"/>
        </p:scale>
        <p:origin x="108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C86EF-C5BC-C74B-951D-9BCBA70FB3D3}" type="datetimeFigureOut">
              <a:rPr lang="fr-FR" smtClean="0"/>
              <a:t>26/02/2021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87816-78D4-0349-BBD7-940FC0BAC3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9843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C86EF-C5BC-C74B-951D-9BCBA70FB3D3}" type="datetimeFigureOut">
              <a:rPr lang="fr-FR" smtClean="0"/>
              <a:t>26/02/2021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87816-78D4-0349-BBD7-940FC0BAC3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0472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C86EF-C5BC-C74B-951D-9BCBA70FB3D3}" type="datetimeFigureOut">
              <a:rPr lang="fr-FR" smtClean="0"/>
              <a:t>26/02/2021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87816-78D4-0349-BBD7-940FC0BAC3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70535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_2">
    <p:bg>
      <p:bgPr>
        <a:blipFill dpi="0" rotWithShape="1">
          <a:blip r:embed="rId2" cstate="print">
            <a:alphaModFix amt="20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357A9B1-98B9-4B0B-BA44-70155783F58A}"/>
              </a:ext>
            </a:extLst>
          </p:cNvPr>
          <p:cNvSpPr/>
          <p:nvPr userDrawn="1"/>
        </p:nvSpPr>
        <p:spPr>
          <a:xfrm>
            <a:off x="1677928" y="1252174"/>
            <a:ext cx="975549" cy="88423"/>
          </a:xfrm>
          <a:prstGeom prst="rect">
            <a:avLst/>
          </a:prstGeom>
          <a:solidFill>
            <a:srgbClr val="00BEBE"/>
          </a:solidFill>
          <a:ln>
            <a:solidFill>
              <a:srgbClr val="00BEB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/>
          </a:p>
        </p:txBody>
      </p:sp>
      <p:sp>
        <p:nvSpPr>
          <p:cNvPr id="5" name="Espace réservé du numéro de diapositive 2">
            <a:extLst>
              <a:ext uri="{FF2B5EF4-FFF2-40B4-BE49-F238E27FC236}">
                <a16:creationId xmlns:a16="http://schemas.microsoft.com/office/drawing/2014/main" id="{908AC7C5-1B0C-4830-9E0B-BE3E4CAB19F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417505" y="6366264"/>
            <a:ext cx="489139" cy="272889"/>
          </a:xfrm>
          <a:prstGeom prst="rect">
            <a:avLst/>
          </a:prstGeom>
        </p:spPr>
        <p:txBody>
          <a:bodyPr/>
          <a:lstStyle/>
          <a:p>
            <a:fld id="{E695BEDA-0463-46F5-96B5-522BAE386A5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6" name="Espace réservé du numéro de diapositive 2">
            <a:extLst>
              <a:ext uri="{FF2B5EF4-FFF2-40B4-BE49-F238E27FC236}">
                <a16:creationId xmlns:a16="http://schemas.microsoft.com/office/drawing/2014/main" id="{B1DA2240-4FB4-4E13-84DA-D9205E6980C4}"/>
              </a:ext>
            </a:extLst>
          </p:cNvPr>
          <p:cNvSpPr txBox="1">
            <a:spLocks/>
          </p:cNvSpPr>
          <p:nvPr userDrawn="1"/>
        </p:nvSpPr>
        <p:spPr>
          <a:xfrm>
            <a:off x="11569905" y="6518664"/>
            <a:ext cx="489139" cy="272889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850" b="1" kern="1200">
                <a:solidFill>
                  <a:schemeClr val="tx1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695BEDA-0463-46F5-96B5-522BAE386A51}" type="slidenum">
              <a:rPr lang="fr-FR" sz="638" smtClean="0"/>
              <a:pPr/>
              <a:t>‹N°›</a:t>
            </a:fld>
            <a:endParaRPr lang="fr-FR" sz="638" dirty="0"/>
          </a:p>
        </p:txBody>
      </p:sp>
      <p:sp>
        <p:nvSpPr>
          <p:cNvPr id="7" name="Espace réservé du contenu 15">
            <a:extLst>
              <a:ext uri="{FF2B5EF4-FFF2-40B4-BE49-F238E27FC236}">
                <a16:creationId xmlns:a16="http://schemas.microsoft.com/office/drawing/2014/main" id="{7E39BA63-EFBF-44E1-A412-C32E81433E0F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1591806" y="691556"/>
            <a:ext cx="8756741" cy="3705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5pPr>
              <a:defRPr/>
            </a:lvl5pPr>
          </a:lstStyle>
          <a:p>
            <a:pPr lvl="0"/>
            <a:r>
              <a:rPr lang="fr-FR" dirty="0"/>
              <a:t>TITRE</a:t>
            </a:r>
          </a:p>
        </p:txBody>
      </p:sp>
    </p:spTree>
    <p:extLst>
      <p:ext uri="{BB962C8B-B14F-4D97-AF65-F5344CB8AC3E}">
        <p14:creationId xmlns:p14="http://schemas.microsoft.com/office/powerpoint/2010/main" val="2297251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C86EF-C5BC-C74B-951D-9BCBA70FB3D3}" type="datetimeFigureOut">
              <a:rPr lang="fr-FR" smtClean="0"/>
              <a:t>26/02/2021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87816-78D4-0349-BBD7-940FC0BAC3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9831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C86EF-C5BC-C74B-951D-9BCBA70FB3D3}" type="datetimeFigureOut">
              <a:rPr lang="fr-FR" smtClean="0"/>
              <a:t>26/02/2021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87816-78D4-0349-BBD7-940FC0BAC3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4803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C86EF-C5BC-C74B-951D-9BCBA70FB3D3}" type="datetimeFigureOut">
              <a:rPr lang="fr-FR" smtClean="0"/>
              <a:t>26/02/2021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87816-78D4-0349-BBD7-940FC0BAC3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2350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C86EF-C5BC-C74B-951D-9BCBA70FB3D3}" type="datetimeFigureOut">
              <a:rPr lang="fr-FR" smtClean="0"/>
              <a:t>26/02/2021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87816-78D4-0349-BBD7-940FC0BAC3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6197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C86EF-C5BC-C74B-951D-9BCBA70FB3D3}" type="datetimeFigureOut">
              <a:rPr lang="fr-FR" smtClean="0"/>
              <a:t>26/02/2021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87816-78D4-0349-BBD7-940FC0BAC3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967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C86EF-C5BC-C74B-951D-9BCBA70FB3D3}" type="datetimeFigureOut">
              <a:rPr lang="fr-FR" smtClean="0"/>
              <a:t>26/02/2021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87816-78D4-0349-BBD7-940FC0BAC3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5403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C86EF-C5BC-C74B-951D-9BCBA70FB3D3}" type="datetimeFigureOut">
              <a:rPr lang="fr-FR" smtClean="0"/>
              <a:t>26/02/2021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87816-78D4-0349-BBD7-940FC0BAC3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8261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C86EF-C5BC-C74B-951D-9BCBA70FB3D3}" type="datetimeFigureOut">
              <a:rPr lang="fr-FR" smtClean="0"/>
              <a:t>26/02/2021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87816-78D4-0349-BBD7-940FC0BAC3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8860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C86EF-C5BC-C74B-951D-9BCBA70FB3D3}" type="datetimeFigureOut">
              <a:rPr lang="fr-FR" smtClean="0"/>
              <a:t>26/02/2021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87816-78D4-0349-BBD7-940FC0BAC3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6016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048C443-6FB9-4B8A-911A-2F11D422DE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46638"/>
          </a:xfrm>
        </p:spPr>
        <p:txBody>
          <a:bodyPr>
            <a:noAutofit/>
          </a:bodyPr>
          <a:lstStyle/>
          <a:p>
            <a:r>
              <a:rPr lang="fr-FR" sz="3600" dirty="0"/>
              <a:t>Liste de questions pour le diagnostic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FEC38438-4E11-4361-BFF9-1309BF9886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60204" y="265962"/>
            <a:ext cx="1918392" cy="1237718"/>
          </a:xfrm>
          <a:prstGeom prst="rect">
            <a:avLst/>
          </a:prstGeom>
        </p:spPr>
      </p:pic>
      <p:sp>
        <p:nvSpPr>
          <p:cNvPr id="8" name="Espace réservé du contenu 7">
            <a:extLst>
              <a:ext uri="{FF2B5EF4-FFF2-40B4-BE49-F238E27FC236}">
                <a16:creationId xmlns:a16="http://schemas.microsoft.com/office/drawing/2014/main" id="{4826426B-96D1-4E5F-A3D2-38BB0CC287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9040"/>
            <a:ext cx="10515600" cy="4967923"/>
          </a:xfrm>
        </p:spPr>
        <p:txBody>
          <a:bodyPr/>
          <a:lstStyle/>
          <a:p>
            <a:r>
              <a:rPr lang="fr-FR" dirty="0"/>
              <a:t>Liées à l’analyse </a:t>
            </a:r>
            <a:r>
              <a:rPr lang="fr-FR" dirty="0">
                <a:solidFill>
                  <a:schemeClr val="accent3"/>
                </a:solidFill>
              </a:rPr>
              <a:t>interne</a:t>
            </a: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34218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048C443-6FB9-4B8A-911A-2F11D422DE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46638"/>
          </a:xfrm>
        </p:spPr>
        <p:txBody>
          <a:bodyPr>
            <a:noAutofit/>
          </a:bodyPr>
          <a:lstStyle/>
          <a:p>
            <a:r>
              <a:rPr lang="fr-FR" sz="3600" dirty="0"/>
              <a:t>Liste de questions pour le diagnostic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FEC38438-4E11-4361-BFF9-1309BF9886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60204" y="265962"/>
            <a:ext cx="1918392" cy="1237718"/>
          </a:xfrm>
          <a:prstGeom prst="rect">
            <a:avLst/>
          </a:prstGeom>
        </p:spPr>
      </p:pic>
      <p:sp>
        <p:nvSpPr>
          <p:cNvPr id="8" name="Espace réservé du contenu 7">
            <a:extLst>
              <a:ext uri="{FF2B5EF4-FFF2-40B4-BE49-F238E27FC236}">
                <a16:creationId xmlns:a16="http://schemas.microsoft.com/office/drawing/2014/main" id="{4826426B-96D1-4E5F-A3D2-38BB0CC287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9040"/>
            <a:ext cx="10515600" cy="4967923"/>
          </a:xfrm>
        </p:spPr>
        <p:txBody>
          <a:bodyPr/>
          <a:lstStyle/>
          <a:p>
            <a:r>
              <a:rPr lang="fr-FR" dirty="0"/>
              <a:t>Liées à l’analyse </a:t>
            </a:r>
            <a:r>
              <a:rPr lang="fr-FR" dirty="0">
                <a:solidFill>
                  <a:schemeClr val="accent3"/>
                </a:solidFill>
              </a:rPr>
              <a:t>externe</a:t>
            </a: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29313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1F94C7C2-A0A1-472E-B556-213D1CCA73CE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591806" y="411002"/>
            <a:ext cx="10411008" cy="366028"/>
          </a:xfrm>
        </p:spPr>
        <p:txBody>
          <a:bodyPr>
            <a:noAutofit/>
          </a:bodyPr>
          <a:lstStyle/>
          <a:p>
            <a:r>
              <a:rPr lang="fr-FR" dirty="0"/>
              <a:t>THÈMES DES QUESTIONS POUR L’ANALYSE INTERNE DE L’ENTREPRISE (GROUPE, BU, FONCTION)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EBA46244-EC33-44E2-86DC-B5A65B25C179}"/>
              </a:ext>
            </a:extLst>
          </p:cNvPr>
          <p:cNvSpPr txBox="1"/>
          <p:nvPr/>
        </p:nvSpPr>
        <p:spPr>
          <a:xfrm>
            <a:off x="4571390" y="1379286"/>
            <a:ext cx="3627835" cy="318028"/>
          </a:xfrm>
          <a:prstGeom prst="rect">
            <a:avLst/>
          </a:prstGeom>
          <a:solidFill>
            <a:srgbClr val="00BEBE"/>
          </a:solidFill>
          <a:ln>
            <a:solidFill>
              <a:srgbClr val="00BEBE"/>
            </a:solidFill>
          </a:ln>
        </p:spPr>
        <p:txBody>
          <a:bodyPr wrap="square" lIns="63491" tIns="31746" rIns="63491" bIns="31746">
            <a:spAutoFit/>
          </a:bodyPr>
          <a:lstStyle/>
          <a:p>
            <a:pPr algn="ctr" defTabSz="685800">
              <a:defRPr/>
            </a:pPr>
            <a:r>
              <a:rPr lang="fr-FR" sz="1650" b="1" dirty="0">
                <a:solidFill>
                  <a:prstClr val="white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Les rubriques clés</a:t>
            </a:r>
          </a:p>
        </p:txBody>
      </p:sp>
      <p:sp>
        <p:nvSpPr>
          <p:cNvPr id="5" name="Espace réservé du contenu 8">
            <a:extLst>
              <a:ext uri="{FF2B5EF4-FFF2-40B4-BE49-F238E27FC236}">
                <a16:creationId xmlns:a16="http://schemas.microsoft.com/office/drawing/2014/main" id="{1EAD8E68-24EC-40A5-9FA1-F90E3084FFBB}"/>
              </a:ext>
            </a:extLst>
          </p:cNvPr>
          <p:cNvSpPr txBox="1">
            <a:spLocks/>
          </p:cNvSpPr>
          <p:nvPr/>
        </p:nvSpPr>
        <p:spPr>
          <a:xfrm>
            <a:off x="1630016" y="1934680"/>
            <a:ext cx="9883959" cy="4568240"/>
          </a:xfrm>
          <a:prstGeom prst="rect">
            <a:avLst/>
          </a:prstGeom>
          <a:ln>
            <a:noFill/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634914">
              <a:spcBef>
                <a:spcPct val="0"/>
              </a:spcBef>
              <a:buFont typeface="Wingdings" panose="05000000000000000000" pitchFamily="2" charset="2"/>
              <a:buChar char="§"/>
              <a:defRPr/>
            </a:pPr>
            <a:r>
              <a:rPr lang="fr-FR" sz="1400" b="1" dirty="0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 La vision et la mission de l’entreprise </a:t>
            </a:r>
          </a:p>
          <a:p>
            <a:pPr marL="0" indent="0" defTabSz="634914">
              <a:spcBef>
                <a:spcPct val="0"/>
              </a:spcBef>
              <a:buNone/>
              <a:defRPr/>
            </a:pPr>
            <a:r>
              <a:rPr lang="fr-FR" sz="1400" dirty="0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Indication claire et choix des marchés à servir, produits et services à fournir</a:t>
            </a:r>
          </a:p>
          <a:p>
            <a:pPr marL="0" indent="0" defTabSz="634914">
              <a:spcBef>
                <a:spcPct val="0"/>
              </a:spcBef>
              <a:buNone/>
              <a:defRPr/>
            </a:pPr>
            <a:endParaRPr lang="fr-FR" sz="1400" b="1" dirty="0">
              <a:solidFill>
                <a:prstClr val="black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171450" indent="-171450" defTabSz="634914">
              <a:spcBef>
                <a:spcPct val="0"/>
              </a:spcBef>
              <a:buFont typeface="Wingdings" panose="05000000000000000000" pitchFamily="2" charset="2"/>
              <a:buChar char="§"/>
              <a:defRPr/>
            </a:pPr>
            <a:r>
              <a:rPr lang="fr-FR" sz="1400" b="1" dirty="0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Les performances  de l’entreprise</a:t>
            </a:r>
          </a:p>
          <a:p>
            <a:pPr marL="0" indent="0" defTabSz="634914">
              <a:spcBef>
                <a:spcPct val="0"/>
              </a:spcBef>
              <a:buNone/>
              <a:defRPr/>
            </a:pPr>
            <a:r>
              <a:rPr lang="fr-FR" sz="1400" dirty="0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Évolution du C.A, évolution en volumes, Rentabilité, Capacité financière…</a:t>
            </a:r>
          </a:p>
          <a:p>
            <a:pPr marL="0" indent="0" defTabSz="634914">
              <a:spcBef>
                <a:spcPct val="0"/>
              </a:spcBef>
              <a:buNone/>
              <a:defRPr/>
            </a:pPr>
            <a:endParaRPr lang="fr-FR" sz="1400" dirty="0">
              <a:solidFill>
                <a:prstClr val="black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171450" indent="-171450" defTabSz="634914">
              <a:spcBef>
                <a:spcPct val="0"/>
              </a:spcBef>
              <a:buFont typeface="Wingdings" panose="05000000000000000000" pitchFamily="2" charset="2"/>
              <a:buChar char="§"/>
              <a:defRPr/>
            </a:pPr>
            <a:r>
              <a:rPr lang="fr-FR" sz="1400" b="1" dirty="0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Les produits, services et les marques</a:t>
            </a:r>
          </a:p>
          <a:p>
            <a:pPr marL="0" indent="0" defTabSz="634914">
              <a:spcBef>
                <a:spcPct val="0"/>
              </a:spcBef>
              <a:buNone/>
              <a:defRPr/>
            </a:pPr>
            <a:r>
              <a:rPr lang="fr-FR" sz="1400" dirty="0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Stratégie, Notoriété, Image</a:t>
            </a:r>
          </a:p>
          <a:p>
            <a:pPr marL="0" indent="0" defTabSz="634914">
              <a:spcBef>
                <a:spcPct val="0"/>
              </a:spcBef>
              <a:buNone/>
              <a:defRPr/>
            </a:pPr>
            <a:r>
              <a:rPr lang="fr-FR" sz="1400" dirty="0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Performance de l’offre (rentabilité, PDM, évolution, cycle de vie...)</a:t>
            </a:r>
          </a:p>
          <a:p>
            <a:pPr marL="0" indent="0" defTabSz="634914">
              <a:spcBef>
                <a:spcPct val="0"/>
              </a:spcBef>
              <a:buNone/>
              <a:defRPr/>
            </a:pPr>
            <a:r>
              <a:rPr lang="fr-FR" sz="1400" dirty="0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Performance du Plan Marketing (prix, distribution, communication)</a:t>
            </a:r>
          </a:p>
          <a:p>
            <a:pPr marL="0" indent="0" defTabSz="634914">
              <a:spcBef>
                <a:spcPct val="0"/>
              </a:spcBef>
              <a:buNone/>
              <a:defRPr/>
            </a:pPr>
            <a:endParaRPr lang="fr-FR" sz="1400" dirty="0">
              <a:solidFill>
                <a:prstClr val="black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171450" indent="-171450" defTabSz="634914">
              <a:spcBef>
                <a:spcPct val="0"/>
              </a:spcBef>
              <a:buFont typeface="Wingdings" panose="05000000000000000000" pitchFamily="2" charset="2"/>
              <a:buChar char="§"/>
              <a:defRPr/>
            </a:pPr>
            <a:r>
              <a:rPr lang="fr-FR" sz="1400" b="1" dirty="0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L’organisation et les ressources humaines</a:t>
            </a:r>
          </a:p>
          <a:p>
            <a:pPr marL="0" indent="0" defTabSz="634914">
              <a:spcBef>
                <a:spcPct val="0"/>
              </a:spcBef>
              <a:buNone/>
              <a:defRPr/>
            </a:pPr>
            <a:r>
              <a:rPr lang="fr-FR" sz="1400" dirty="0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Culture de l’entreprise (valeurs, histoire, rites, tabous, personnages clés…)</a:t>
            </a:r>
          </a:p>
          <a:p>
            <a:pPr marL="0" indent="0" defTabSz="634914">
              <a:spcBef>
                <a:spcPct val="0"/>
              </a:spcBef>
              <a:buNone/>
              <a:defRPr/>
            </a:pPr>
            <a:r>
              <a:rPr lang="fr-FR" sz="1400" dirty="0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Développement des compétences, conduite du changement, relations sociales, organisation du travail</a:t>
            </a:r>
          </a:p>
          <a:p>
            <a:pPr marL="0" indent="0" defTabSz="634914">
              <a:spcBef>
                <a:spcPct val="0"/>
              </a:spcBef>
              <a:buNone/>
              <a:defRPr/>
            </a:pPr>
            <a:endParaRPr lang="fr-FR" sz="1400" dirty="0">
              <a:solidFill>
                <a:prstClr val="black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171450" indent="-171450" defTabSz="634914">
              <a:spcBef>
                <a:spcPct val="0"/>
              </a:spcBef>
              <a:buFont typeface="Wingdings" panose="05000000000000000000" pitchFamily="2" charset="2"/>
              <a:buChar char="§"/>
              <a:defRPr/>
            </a:pPr>
            <a:r>
              <a:rPr lang="fr-FR" sz="1400" b="1" dirty="0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L’outil de production, R&amp;D, Qualité</a:t>
            </a:r>
            <a:br>
              <a:rPr lang="fr-FR" sz="1400" dirty="0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fr-FR" sz="1400" dirty="0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Flexibilité de l’outil, Brevets, Normes…</a:t>
            </a:r>
          </a:p>
          <a:p>
            <a:pPr marL="0" indent="0" defTabSz="634914">
              <a:spcBef>
                <a:spcPct val="0"/>
              </a:spcBef>
              <a:buNone/>
              <a:defRPr/>
            </a:pPr>
            <a:endParaRPr lang="fr-FR" sz="1400" dirty="0">
              <a:solidFill>
                <a:prstClr val="black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171450" indent="-171450" defTabSz="634914">
              <a:spcBef>
                <a:spcPct val="0"/>
              </a:spcBef>
              <a:buFont typeface="Wingdings" panose="05000000000000000000" pitchFamily="2" charset="2"/>
              <a:buChar char="§"/>
              <a:defRPr/>
            </a:pPr>
            <a:r>
              <a:rPr lang="fr-FR" sz="1400" b="1" dirty="0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L’outil logistique</a:t>
            </a:r>
            <a:br>
              <a:rPr lang="fr-FR" sz="1400" dirty="0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fr-FR" sz="1400" dirty="0" err="1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Logistique</a:t>
            </a:r>
            <a:r>
              <a:rPr lang="fr-FR" sz="1400" dirty="0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amont et externe, internalisation, externalisation</a:t>
            </a:r>
          </a:p>
          <a:p>
            <a:pPr marL="0" indent="0" defTabSz="634914">
              <a:spcBef>
                <a:spcPct val="0"/>
              </a:spcBef>
              <a:buNone/>
              <a:defRPr/>
            </a:pPr>
            <a:endParaRPr lang="fr-FR" sz="1400" dirty="0">
              <a:solidFill>
                <a:prstClr val="black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171450" indent="-171450" defTabSz="634914">
              <a:spcBef>
                <a:spcPct val="0"/>
              </a:spcBef>
              <a:buFont typeface="Wingdings" panose="05000000000000000000" pitchFamily="2" charset="2"/>
              <a:buChar char="§"/>
              <a:defRPr/>
            </a:pPr>
            <a:r>
              <a:rPr lang="fr-FR" sz="1400" b="1" dirty="0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La performance commerciale</a:t>
            </a:r>
          </a:p>
          <a:p>
            <a:pPr marL="0" indent="0" defTabSz="634914">
              <a:spcBef>
                <a:spcPct val="0"/>
              </a:spcBef>
              <a:buNone/>
              <a:defRPr/>
            </a:pPr>
            <a:r>
              <a:rPr lang="fr-FR" sz="1400" dirty="0">
                <a:solidFill>
                  <a:prstClr val="black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Mesure de la satisfaction client, Capacité à l’international, Conquête de  nouveaux réseaux (e-commerce…)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0D316783-5756-FD42-AFEA-3473200E48F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2416" y="3249994"/>
            <a:ext cx="639561" cy="358013"/>
          </a:xfrm>
          <a:prstGeom prst="rect">
            <a:avLst/>
          </a:prstGeom>
        </p:spPr>
      </p:pic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5AD0323-A19F-0648-B688-9F9AAF603A81}"/>
              </a:ext>
            </a:extLst>
          </p:cNvPr>
          <p:cNvSpPr txBox="1">
            <a:spLocks/>
          </p:cNvSpPr>
          <p:nvPr/>
        </p:nvSpPr>
        <p:spPr>
          <a:xfrm>
            <a:off x="151261" y="6366262"/>
            <a:ext cx="1478756" cy="231928"/>
          </a:xfrm>
          <a:prstGeom prst="rect">
            <a:avLst/>
          </a:prstGeom>
        </p:spPr>
        <p:txBody>
          <a:bodyPr vert="horz" lIns="150940" tIns="75470" rIns="150940" bIns="75470" rtlCol="0" anchor="ctr"/>
          <a:lstStyle>
            <a:defPPr>
              <a:defRPr lang="fr-FR"/>
            </a:defPPr>
            <a:lvl1pPr marL="0" algn="l" defTabSz="914400" rtl="0" eaLnBrk="1" latinLnBrk="0" hangingPunct="1">
              <a:defRPr sz="1400" kern="1200">
                <a:solidFill>
                  <a:srgbClr val="898989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50" b="1" dirty="0">
                <a:solidFill>
                  <a:schemeClr val="tx1"/>
                </a:solidFill>
              </a:rPr>
              <a:t>400.partners</a:t>
            </a:r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FD52CAC3-71E0-A44D-B8EA-11C7733C58C6}"/>
              </a:ext>
            </a:extLst>
          </p:cNvPr>
          <p:cNvCxnSpPr/>
          <p:nvPr/>
        </p:nvCxnSpPr>
        <p:spPr>
          <a:xfrm flipV="1">
            <a:off x="990456" y="6502706"/>
            <a:ext cx="639561" cy="2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9518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1F94C7C2-A0A1-472E-B556-213D1CCA73CE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591806" y="355080"/>
            <a:ext cx="8756741" cy="828297"/>
          </a:xfrm>
        </p:spPr>
        <p:txBody>
          <a:bodyPr>
            <a:noAutofit/>
          </a:bodyPr>
          <a:lstStyle/>
          <a:p>
            <a:r>
              <a:rPr lang="fr-FR" dirty="0"/>
              <a:t>THÈMES DES QUESTIONS POUR L’ANALYSE EXTERNE DE L’ENTREPRISE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EBA46244-EC33-44E2-86DC-B5A65B25C179}"/>
              </a:ext>
            </a:extLst>
          </p:cNvPr>
          <p:cNvSpPr txBox="1"/>
          <p:nvPr/>
        </p:nvSpPr>
        <p:spPr>
          <a:xfrm>
            <a:off x="4571390" y="1475538"/>
            <a:ext cx="3627835" cy="318028"/>
          </a:xfrm>
          <a:prstGeom prst="rect">
            <a:avLst/>
          </a:prstGeom>
          <a:solidFill>
            <a:srgbClr val="00BEBE"/>
          </a:solidFill>
          <a:ln>
            <a:solidFill>
              <a:srgbClr val="00BEBE"/>
            </a:solidFill>
          </a:ln>
        </p:spPr>
        <p:txBody>
          <a:bodyPr wrap="square" lIns="63491" tIns="31746" rIns="63491" bIns="31746">
            <a:spAutoFit/>
          </a:bodyPr>
          <a:lstStyle/>
          <a:p>
            <a:pPr algn="ctr" defTabSz="685800">
              <a:defRPr/>
            </a:pPr>
            <a:r>
              <a:rPr lang="fr-FR" sz="1650" b="1" dirty="0">
                <a:solidFill>
                  <a:prstClr val="white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Les rubriques clés</a:t>
            </a:r>
          </a:p>
        </p:txBody>
      </p:sp>
      <p:sp>
        <p:nvSpPr>
          <p:cNvPr id="5" name="Espace réservé du contenu 8">
            <a:extLst>
              <a:ext uri="{FF2B5EF4-FFF2-40B4-BE49-F238E27FC236}">
                <a16:creationId xmlns:a16="http://schemas.microsoft.com/office/drawing/2014/main" id="{1EAD8E68-24EC-40A5-9FA1-F90E3084FFBB}"/>
              </a:ext>
            </a:extLst>
          </p:cNvPr>
          <p:cNvSpPr txBox="1">
            <a:spLocks/>
          </p:cNvSpPr>
          <p:nvPr/>
        </p:nvSpPr>
        <p:spPr>
          <a:xfrm>
            <a:off x="1630017" y="2229290"/>
            <a:ext cx="9967933" cy="4368686"/>
          </a:xfrm>
          <a:prstGeom prst="rect">
            <a:avLst/>
          </a:prstGeom>
          <a:ln>
            <a:noFill/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634914">
              <a:spcBef>
                <a:spcPct val="0"/>
              </a:spcBef>
              <a:buFont typeface="Wingdings" pitchFamily="2" charset="2"/>
              <a:buChar char="§"/>
              <a:defRPr/>
            </a:pPr>
            <a:r>
              <a:rPr lang="fr-FR" sz="1400" b="1" dirty="0">
                <a:latin typeface="Helvetica" panose="020B0604020202020204" pitchFamily="34" charset="0"/>
                <a:cs typeface="Helvetica" panose="020B0604020202020204" pitchFamily="34" charset="0"/>
              </a:rPr>
              <a:t> Le marché </a:t>
            </a:r>
          </a:p>
          <a:p>
            <a:pPr marL="0" indent="0" defTabSz="634914">
              <a:spcBef>
                <a:spcPct val="0"/>
              </a:spcBef>
              <a:buNone/>
              <a:defRPr/>
            </a:pPr>
            <a:r>
              <a:rPr lang="fr-FR" sz="1400" dirty="0">
                <a:latin typeface="Helvetica" panose="020B0604020202020204" pitchFamily="34" charset="0"/>
                <a:cs typeface="Helvetica" panose="020B0604020202020204" pitchFamily="34" charset="0"/>
              </a:rPr>
              <a:t>Les tendances générales</a:t>
            </a:r>
          </a:p>
          <a:p>
            <a:pPr marL="0" indent="0" defTabSz="634914">
              <a:spcBef>
                <a:spcPct val="0"/>
              </a:spcBef>
              <a:buNone/>
              <a:defRPr/>
            </a:pPr>
            <a:r>
              <a:rPr lang="fr-FR" sz="1400" dirty="0">
                <a:latin typeface="Helvetica" panose="020B0604020202020204" pitchFamily="34" charset="0"/>
                <a:cs typeface="Helvetica" panose="020B0604020202020204" pitchFamily="34" charset="0"/>
              </a:rPr>
              <a:t>Potentiel en volume, en CA  </a:t>
            </a:r>
          </a:p>
          <a:p>
            <a:pPr marL="0" indent="0" defTabSz="634914">
              <a:spcBef>
                <a:spcPct val="0"/>
              </a:spcBef>
              <a:buNone/>
              <a:defRPr/>
            </a:pPr>
            <a:endParaRPr lang="fr-FR" sz="14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 defTabSz="634914">
              <a:spcBef>
                <a:spcPct val="0"/>
              </a:spcBef>
              <a:buFont typeface="Wingdings" pitchFamily="2" charset="2"/>
              <a:buChar char="§"/>
              <a:defRPr/>
            </a:pPr>
            <a:r>
              <a:rPr lang="fr-FR" sz="1400" b="1" dirty="0">
                <a:latin typeface="Helvetica" panose="020B0604020202020204" pitchFamily="34" charset="0"/>
                <a:cs typeface="Helvetica" panose="020B0604020202020204" pitchFamily="34" charset="0"/>
              </a:rPr>
              <a:t> Les clients</a:t>
            </a:r>
          </a:p>
          <a:p>
            <a:pPr marL="0" indent="0" defTabSz="634914">
              <a:spcBef>
                <a:spcPct val="0"/>
              </a:spcBef>
              <a:buNone/>
              <a:defRPr/>
            </a:pPr>
            <a:r>
              <a:rPr lang="fr-FR" sz="1400" dirty="0">
                <a:latin typeface="Helvetica" panose="020B0604020202020204" pitchFamily="34" charset="0"/>
                <a:cs typeface="Helvetica" panose="020B0604020202020204" pitchFamily="34" charset="0"/>
              </a:rPr>
              <a:t>Attentes et motivations vis-à-vis du produit/service</a:t>
            </a:r>
          </a:p>
          <a:p>
            <a:pPr marL="0" indent="0" defTabSz="634914">
              <a:spcBef>
                <a:spcPct val="0"/>
              </a:spcBef>
              <a:buNone/>
              <a:defRPr/>
            </a:pPr>
            <a:r>
              <a:rPr lang="fr-FR" sz="1400" dirty="0">
                <a:latin typeface="Helvetica" panose="020B0604020202020204" pitchFamily="34" charset="0"/>
                <a:cs typeface="Helvetica" panose="020B0604020202020204" pitchFamily="34" charset="0"/>
              </a:rPr>
              <a:t>Les nouveaux modes de consommation…</a:t>
            </a:r>
          </a:p>
          <a:p>
            <a:pPr marL="0" indent="0" defTabSz="634914">
              <a:spcBef>
                <a:spcPct val="0"/>
              </a:spcBef>
              <a:buNone/>
              <a:defRPr/>
            </a:pPr>
            <a:endParaRPr lang="fr-FR" sz="14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 defTabSz="634914">
              <a:spcBef>
                <a:spcPct val="0"/>
              </a:spcBef>
              <a:buFont typeface="Wingdings" pitchFamily="2" charset="2"/>
              <a:buChar char="§"/>
              <a:defRPr/>
            </a:pPr>
            <a:r>
              <a:rPr lang="fr-FR" sz="1400" b="1" dirty="0">
                <a:latin typeface="Helvetica" panose="020B0604020202020204" pitchFamily="34" charset="0"/>
                <a:cs typeface="Helvetica" panose="020B0604020202020204" pitchFamily="34" charset="0"/>
              </a:rPr>
              <a:t> La distribution / les partenaires revendeurs</a:t>
            </a:r>
          </a:p>
          <a:p>
            <a:pPr marL="0" indent="0" defTabSz="634914">
              <a:spcBef>
                <a:spcPct val="0"/>
              </a:spcBef>
              <a:buNone/>
              <a:defRPr/>
            </a:pPr>
            <a:r>
              <a:rPr lang="fr-FR" sz="1400" dirty="0">
                <a:latin typeface="Helvetica" panose="020B0604020202020204" pitchFamily="34" charset="0"/>
                <a:cs typeface="Helvetica" panose="020B0604020202020204" pitchFamily="34" charset="0"/>
              </a:rPr>
              <a:t>Les tendances générales</a:t>
            </a:r>
          </a:p>
          <a:p>
            <a:pPr marL="0" indent="0" defTabSz="634914">
              <a:spcBef>
                <a:spcPct val="0"/>
              </a:spcBef>
              <a:buNone/>
              <a:defRPr/>
            </a:pPr>
            <a:r>
              <a:rPr lang="fr-FR" sz="1400" dirty="0">
                <a:latin typeface="Helvetica" panose="020B0604020202020204" pitchFamily="34" charset="0"/>
                <a:cs typeface="Helvetica" panose="020B0604020202020204" pitchFamily="34" charset="0"/>
              </a:rPr>
              <a:t>Les nouveaux circuits</a:t>
            </a:r>
          </a:p>
          <a:p>
            <a:pPr marL="0" indent="0" defTabSz="634914">
              <a:spcBef>
                <a:spcPct val="0"/>
              </a:spcBef>
              <a:buNone/>
              <a:defRPr/>
            </a:pPr>
            <a:r>
              <a:rPr lang="fr-FR" sz="1400" dirty="0">
                <a:latin typeface="Helvetica" panose="020B0604020202020204" pitchFamily="34" charset="0"/>
                <a:cs typeface="Helvetica" panose="020B0604020202020204" pitchFamily="34" charset="0"/>
              </a:rPr>
              <a:t>Les rapports de force…</a:t>
            </a:r>
          </a:p>
          <a:p>
            <a:pPr marL="0" indent="0" defTabSz="634914">
              <a:spcBef>
                <a:spcPct val="0"/>
              </a:spcBef>
              <a:buNone/>
              <a:defRPr/>
            </a:pPr>
            <a:endParaRPr lang="fr-FR" sz="14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 defTabSz="634914">
              <a:spcBef>
                <a:spcPct val="0"/>
              </a:spcBef>
              <a:buFont typeface="Wingdings" pitchFamily="2" charset="2"/>
              <a:buChar char="§"/>
              <a:defRPr/>
            </a:pPr>
            <a:r>
              <a:rPr lang="fr-FR" sz="1400" b="1" dirty="0">
                <a:latin typeface="Helvetica" panose="020B0604020202020204" pitchFamily="34" charset="0"/>
                <a:cs typeface="Helvetica" panose="020B0604020202020204" pitchFamily="34" charset="0"/>
              </a:rPr>
              <a:t> La concurrence </a:t>
            </a:r>
          </a:p>
          <a:p>
            <a:pPr marL="0" indent="0" defTabSz="634914">
              <a:spcBef>
                <a:spcPct val="0"/>
              </a:spcBef>
              <a:buNone/>
              <a:defRPr/>
            </a:pPr>
            <a:r>
              <a:rPr lang="fr-FR" sz="1400" dirty="0">
                <a:latin typeface="Helvetica" panose="020B0604020202020204" pitchFamily="34" charset="0"/>
                <a:cs typeface="Helvetica" panose="020B0604020202020204" pitchFamily="34" charset="0"/>
              </a:rPr>
              <a:t>Stratégie (cibles, positionnement de leurs offres…)</a:t>
            </a:r>
          </a:p>
          <a:p>
            <a:pPr marL="0" indent="0" defTabSz="634914">
              <a:spcBef>
                <a:spcPct val="0"/>
              </a:spcBef>
              <a:buNone/>
              <a:defRPr/>
            </a:pPr>
            <a:r>
              <a:rPr lang="fr-FR" sz="1400" dirty="0">
                <a:latin typeface="Helvetica" panose="020B0604020202020204" pitchFamily="34" charset="0"/>
                <a:cs typeface="Helvetica" panose="020B0604020202020204" pitchFamily="34" charset="0"/>
              </a:rPr>
              <a:t>Parts de marché, évolution</a:t>
            </a:r>
          </a:p>
          <a:p>
            <a:pPr marL="0" indent="0" defTabSz="634914">
              <a:spcBef>
                <a:spcPct val="0"/>
              </a:spcBef>
              <a:buNone/>
              <a:defRPr/>
            </a:pPr>
            <a:r>
              <a:rPr lang="fr-FR" sz="1400" dirty="0">
                <a:latin typeface="Helvetica" panose="020B0604020202020204" pitchFamily="34" charset="0"/>
                <a:cs typeface="Helvetica" panose="020B0604020202020204" pitchFamily="34" charset="0"/>
              </a:rPr>
              <a:t>Les gammes de produits, prix, politique de distribution, de communication…</a:t>
            </a:r>
          </a:p>
          <a:p>
            <a:pPr marL="0" indent="0" defTabSz="634914">
              <a:spcBef>
                <a:spcPct val="0"/>
              </a:spcBef>
              <a:buNone/>
              <a:defRPr/>
            </a:pPr>
            <a:endParaRPr lang="fr-FR" sz="14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 defTabSz="634914">
              <a:spcBef>
                <a:spcPct val="0"/>
              </a:spcBef>
              <a:buFont typeface="Wingdings" pitchFamily="2" charset="2"/>
              <a:buChar char="§"/>
              <a:defRPr/>
            </a:pPr>
            <a:r>
              <a:rPr lang="fr-FR" sz="1400" b="1" dirty="0">
                <a:latin typeface="Helvetica" panose="020B0604020202020204" pitchFamily="34" charset="0"/>
                <a:cs typeface="Helvetica" panose="020B0604020202020204" pitchFamily="34" charset="0"/>
              </a:rPr>
              <a:t> L’environnement PESTEL</a:t>
            </a:r>
          </a:p>
          <a:p>
            <a:pPr marL="0" indent="0" defTabSz="634914">
              <a:spcBef>
                <a:spcPct val="0"/>
              </a:spcBef>
              <a:buNone/>
              <a:defRPr/>
            </a:pPr>
            <a:r>
              <a:rPr lang="fr-FR" sz="1400" dirty="0">
                <a:latin typeface="Helvetica" panose="020B0604020202020204" pitchFamily="34" charset="0"/>
                <a:cs typeface="Helvetica" panose="020B0604020202020204" pitchFamily="34" charset="0"/>
              </a:rPr>
              <a:t>Politique, Economique, Social, Technologique, Ecologique, Législatif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B6D54FC1-45F7-304A-852B-09A79D0FA85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2416" y="3249994"/>
            <a:ext cx="639561" cy="358013"/>
          </a:xfrm>
          <a:prstGeom prst="rect">
            <a:avLst/>
          </a:prstGeom>
        </p:spPr>
      </p:pic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FAB32CC-9A03-A947-A5E8-973348D98838}"/>
              </a:ext>
            </a:extLst>
          </p:cNvPr>
          <p:cNvSpPr txBox="1">
            <a:spLocks/>
          </p:cNvSpPr>
          <p:nvPr/>
        </p:nvSpPr>
        <p:spPr>
          <a:xfrm>
            <a:off x="151261" y="6366262"/>
            <a:ext cx="1478756" cy="231928"/>
          </a:xfrm>
          <a:prstGeom prst="rect">
            <a:avLst/>
          </a:prstGeom>
        </p:spPr>
        <p:txBody>
          <a:bodyPr vert="horz" lIns="150940" tIns="75470" rIns="150940" bIns="75470" rtlCol="0" anchor="ctr"/>
          <a:lstStyle>
            <a:defPPr>
              <a:defRPr lang="fr-FR"/>
            </a:defPPr>
            <a:lvl1pPr marL="0" algn="l" defTabSz="914400" rtl="0" eaLnBrk="1" latinLnBrk="0" hangingPunct="1">
              <a:defRPr sz="1400" kern="1200">
                <a:solidFill>
                  <a:srgbClr val="898989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50" b="1" dirty="0">
                <a:solidFill>
                  <a:schemeClr val="tx1"/>
                </a:solidFill>
              </a:rPr>
              <a:t>400.partners</a:t>
            </a:r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046F61DB-5E56-134B-9F4E-EECAB9865F68}"/>
              </a:ext>
            </a:extLst>
          </p:cNvPr>
          <p:cNvCxnSpPr/>
          <p:nvPr/>
        </p:nvCxnSpPr>
        <p:spPr>
          <a:xfrm flipV="1">
            <a:off x="990456" y="6502706"/>
            <a:ext cx="639561" cy="2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3263026"/>
      </p:ext>
    </p:extLst>
  </p:cSld>
  <p:clrMapOvr>
    <a:masterClrMapping/>
  </p:clrMapOvr>
</p:sld>
</file>

<file path=ppt/theme/theme1.xml><?xml version="1.0" encoding="utf-8"?>
<a:theme xmlns:a="http://schemas.openxmlformats.org/drawingml/2006/main" name="1_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A164C92C6D30148ACDBAAD6EAFC81E8" ma:contentTypeVersion="13" ma:contentTypeDescription="Crée un document." ma:contentTypeScope="" ma:versionID="b2b79729ba3cde9ab36c87ca795d63ad">
  <xsd:schema xmlns:xsd="http://www.w3.org/2001/XMLSchema" xmlns:xs="http://www.w3.org/2001/XMLSchema" xmlns:p="http://schemas.microsoft.com/office/2006/metadata/properties" xmlns:ns2="e9b20423-cd79-4298-981c-9fd7fbc8dcfe" xmlns:ns3="4993a696-795c-4831-9a68-1cbb14a02adf" targetNamespace="http://schemas.microsoft.com/office/2006/metadata/properties" ma:root="true" ma:fieldsID="2d44f9417432a2aa7c5df94227bc5234" ns2:_="" ns3:_="">
    <xsd:import namespace="e9b20423-cd79-4298-981c-9fd7fbc8dcfe"/>
    <xsd:import namespace="4993a696-795c-4831-9a68-1cbb14a02adf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b20423-cd79-4298-981c-9fd7fbc8dcf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93a696-795c-4831-9a68-1cbb14a02ad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B327FEF-F04B-44BB-ACDD-E1AAEA29383F}"/>
</file>

<file path=customXml/itemProps2.xml><?xml version="1.0" encoding="utf-8"?>
<ds:datastoreItem xmlns:ds="http://schemas.openxmlformats.org/officeDocument/2006/customXml" ds:itemID="{1096C7D7-B1F1-4B47-B66D-3D33A07EBD14}"/>
</file>

<file path=customXml/itemProps3.xml><?xml version="1.0" encoding="utf-8"?>
<ds:datastoreItem xmlns:ds="http://schemas.openxmlformats.org/officeDocument/2006/customXml" ds:itemID="{0E8CC64A-DD31-4E8A-8F91-CC5103857E86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308</Words>
  <Application>Microsoft Office PowerPoint</Application>
  <PresentationFormat>Grand écran</PresentationFormat>
  <Paragraphs>51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Helvetica</vt:lpstr>
      <vt:lpstr>Wingdings</vt:lpstr>
      <vt:lpstr>1_Thème Office</vt:lpstr>
      <vt:lpstr>Liste de questions pour le diagnostic</vt:lpstr>
      <vt:lpstr>Liste de questions pour le diagnostic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SWOT Victor &amp; Charles</dc:title>
  <dc:creator>Pierre-Fabrice Moch</dc:creator>
  <cp:lastModifiedBy>Pierre-Fabrice Moch</cp:lastModifiedBy>
  <cp:revision>6</cp:revision>
  <dcterms:created xsi:type="dcterms:W3CDTF">2020-03-30T14:41:40Z</dcterms:created>
  <dcterms:modified xsi:type="dcterms:W3CDTF">2021-02-26T08:04:38Z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0x010100EA164C92C6D30148ACDBAAD6EAFC81E8</vt:lpwstr>
  </property>
</Properties>
</file>